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0"/>
  </p:notesMasterIdLst>
  <p:sldIdLst>
    <p:sldId id="256" r:id="rId2"/>
    <p:sldId id="259" r:id="rId3"/>
    <p:sldId id="260" r:id="rId4"/>
    <p:sldId id="261" r:id="rId5"/>
    <p:sldId id="262" r:id="rId6"/>
    <p:sldId id="321" r:id="rId7"/>
    <p:sldId id="263" r:id="rId8"/>
    <p:sldId id="320" r:id="rId9"/>
  </p:sldIdLst>
  <p:sldSz cx="12192000" cy="6858000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Quang Thịnh Lê" initials="QTL" lastIdx="1" clrIdx="0">
    <p:extLst>
      <p:ext uri="{19B8F6BF-5375-455C-9EA6-DF929625EA0E}">
        <p15:presenceInfo xmlns:p15="http://schemas.microsoft.com/office/powerpoint/2012/main" userId="bdb2c89b4fe37f77" providerId="Windows Live"/>
      </p:ext>
    </p:extLst>
  </p:cmAuthor>
  <p:cmAuthor id="2" name="Quang Thinh Le" initials="QTL" lastIdx="1" clrIdx="1">
    <p:extLst>
      <p:ext uri="{19B8F6BF-5375-455C-9EA6-DF929625EA0E}">
        <p15:presenceInfo xmlns:p15="http://schemas.microsoft.com/office/powerpoint/2012/main" userId="Quang Thinh L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D00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jpeg>
</file>

<file path=ppt/media/image4.png>
</file>

<file path=ppt/media/image5.jpeg>
</file>

<file path=ppt/media/image6.jpe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6AB543-98B5-412B-A579-34F3A6FE325D}" type="datetimeFigureOut">
              <a:rPr lang="en-US" smtClean="0"/>
              <a:t>5/5/2021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10504E-57D2-4BB9-9B0D-694183E3E7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9592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213784" y="144464"/>
            <a:ext cx="11775016" cy="6561137"/>
          </a:xfrm>
          <a:prstGeom prst="roundRect">
            <a:avLst>
              <a:gd name="adj" fmla="val 3912"/>
            </a:avLst>
          </a:prstGeom>
          <a:noFill/>
          <a:ln w="12700">
            <a:solidFill>
              <a:schemeClr val="bg1">
                <a:lumMod val="75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1022A435-DB77-4E96-A0D1-78E5AFE81CC4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6DC9E-C0D1-45E2-9221-F2AA4DD4D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97040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04AEC8D-1CF3-40AC-A09D-28404E80422D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6DC9E-C0D1-45E2-9221-F2AA4DD4D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292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2E10137-7C59-4E21-9313-62A8F035377F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6DC9E-C0D1-45E2-9221-F2AA4DD4D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178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lang="en-US" sz="3200" b="1" kern="1200">
                <a:solidFill>
                  <a:srgbClr val="00B0F0"/>
                </a:solidFill>
                <a:latin typeface="Arial" charset="0"/>
                <a:ea typeface="Verdana" pitchFamily="34" charset="0"/>
                <a:cs typeface="Arial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F3DC8714-C321-43A9-868C-1F4F7365184B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6DC9E-C0D1-45E2-9221-F2AA4DD4DCD5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18DFDEE-2320-4C4D-8BD7-A6EABCB1DBC0}"/>
              </a:ext>
            </a:extLst>
          </p:cNvPr>
          <p:cNvGrpSpPr/>
          <p:nvPr userDrawn="1"/>
        </p:nvGrpSpPr>
        <p:grpSpPr>
          <a:xfrm>
            <a:off x="0" y="0"/>
            <a:ext cx="193676" cy="6858000"/>
            <a:chOff x="-14288" y="0"/>
            <a:chExt cx="193676" cy="6858000"/>
          </a:xfrm>
        </p:grpSpPr>
        <p:sp>
          <p:nvSpPr>
            <p:cNvPr id="10" name="Rectangle 16">
              <a:extLst>
                <a:ext uri="{FF2B5EF4-FFF2-40B4-BE49-F238E27FC236}">
                  <a16:creationId xmlns:a16="http://schemas.microsoft.com/office/drawing/2014/main" id="{83CF66F5-44B2-4CA9-87A6-5C3C2259A23C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-9525" y="0"/>
              <a:ext cx="188913" cy="6858000"/>
            </a:xfrm>
            <a:prstGeom prst="rect">
              <a:avLst/>
            </a:prstGeom>
            <a:solidFill>
              <a:srgbClr val="BABABA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1" name="Rectangle 17">
              <a:extLst>
                <a:ext uri="{FF2B5EF4-FFF2-40B4-BE49-F238E27FC236}">
                  <a16:creationId xmlns:a16="http://schemas.microsoft.com/office/drawing/2014/main" id="{46411B64-AD98-45A1-97AA-EB1637BD7D30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-14288" y="407194"/>
              <a:ext cx="184150" cy="720725"/>
            </a:xfrm>
            <a:prstGeom prst="rect">
              <a:avLst/>
            </a:prstGeom>
            <a:solidFill>
              <a:schemeClr val="bg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2" name="Rectangle 19">
              <a:extLst>
                <a:ext uri="{FF2B5EF4-FFF2-40B4-BE49-F238E27FC236}">
                  <a16:creationId xmlns:a16="http://schemas.microsoft.com/office/drawing/2014/main" id="{59153854-D2BA-435E-AC6B-C2906980AA7E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-14288" y="1128713"/>
              <a:ext cx="184151" cy="72072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3" name="Rectangle 20">
              <a:extLst>
                <a:ext uri="{FF2B5EF4-FFF2-40B4-BE49-F238E27FC236}">
                  <a16:creationId xmlns:a16="http://schemas.microsoft.com/office/drawing/2014/main" id="{7E81E3D1-FEFE-4C73-90F5-23B3CAC06458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-14288" y="1847850"/>
              <a:ext cx="184151" cy="720725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  <p:sp>
          <p:nvSpPr>
            <p:cNvPr id="14" name="Rectangle 21">
              <a:extLst>
                <a:ext uri="{FF2B5EF4-FFF2-40B4-BE49-F238E27FC236}">
                  <a16:creationId xmlns:a16="http://schemas.microsoft.com/office/drawing/2014/main" id="{50C3B19D-9207-41DF-B74F-AF214C8B9545}"/>
                </a:ext>
              </a:extLst>
            </p:cNvPr>
            <p:cNvSpPr>
              <a:spLocks noChangeArrowheads="1"/>
            </p:cNvSpPr>
            <p:nvPr/>
          </p:nvSpPr>
          <p:spPr bwMode="ltGray">
            <a:xfrm>
              <a:off x="-14288" y="2552700"/>
              <a:ext cx="184151" cy="72072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</a:defRPr>
              </a:lvl9pPr>
            </a:lstStyle>
            <a:p>
              <a:pPr eaLnBrk="1" hangingPunct="1">
                <a:defRPr/>
              </a:pPr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917287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3FD8810-3B10-4EB7-8AA1-0979DC4E348D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6DC9E-C0D1-45E2-9221-F2AA4DD4D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5998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994B15D-7443-42C4-B6F6-5485C1F1142A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6DC9E-C0D1-45E2-9221-F2AA4DD4D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143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32799E4-F784-4903-8EF7-CD1D961D907D}" type="datetime1">
              <a:rPr lang="en-US" smtClean="0"/>
              <a:t>5/5/2021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6DC9E-C0D1-45E2-9221-F2AA4DD4D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649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A65E7EF-3EA7-4B6E-AA6C-B2A9763AF1F2}" type="datetime1">
              <a:rPr lang="en-US" smtClean="0"/>
              <a:t>5/5/2021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6DC9E-C0D1-45E2-9221-F2AA4DD4D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287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A4555167-B236-4D2C-B025-6C0C42DB6E76}" type="datetime1">
              <a:rPr lang="en-US" smtClean="0"/>
              <a:t>5/5/2021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6DC9E-C0D1-45E2-9221-F2AA4DD4DCD5}" type="slidenum">
              <a:rPr lang="en-US" smtClean="0"/>
              <a:t>‹#›</a:t>
            </a:fld>
            <a:endParaRPr lang="en-US"/>
          </a:p>
        </p:txBody>
      </p:sp>
      <p:sp>
        <p:nvSpPr>
          <p:cNvPr id="5" name="Shape 42">
            <a:extLst>
              <a:ext uri="{FF2B5EF4-FFF2-40B4-BE49-F238E27FC236}">
                <a16:creationId xmlns:a16="http://schemas.microsoft.com/office/drawing/2014/main" id="{8FEF10F8-8343-4B2A-A7D8-BBC011EA8947}"/>
              </a:ext>
            </a:extLst>
          </p:cNvPr>
          <p:cNvSpPr/>
          <p:nvPr userDrawn="1"/>
        </p:nvSpPr>
        <p:spPr>
          <a:xfrm>
            <a:off x="482601" y="-762000"/>
            <a:ext cx="8381999" cy="8381999"/>
          </a:xfrm>
          <a:prstGeom prst="ellipse">
            <a:avLst/>
          </a:prstGeom>
          <a:solidFill>
            <a:srgbClr val="FFFF00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sz="2400"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5250042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54A82A3-2C95-417E-BB8A-BD0D27CA1F26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6DC9E-C0D1-45E2-9221-F2AA4DD4D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7822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D7420E4-80CB-4FAC-BA97-3185D5E6908D}" type="datetime1">
              <a:rPr lang="en-US" smtClean="0"/>
              <a:t>5/5/2021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426DC9E-C0D1-45E2-9221-F2AA4DD4DC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376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35000">
              <a:schemeClr val="bg1">
                <a:tint val="80000"/>
                <a:satMod val="300000"/>
              </a:schemeClr>
            </a:gs>
            <a:gs pos="100000">
              <a:schemeClr val="bg1">
                <a:shade val="30000"/>
                <a:satMod val="200000"/>
                <a:lumMod val="60000"/>
                <a:lumOff val="4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8"/>
            <a:ext cx="109728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fld id="{E0DBF0B7-9A96-456E-9B53-5DBEDA315AC5}" type="datetime1">
              <a:rPr lang="en-US" smtClean="0"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prstClr val="black">
                    <a:tint val="75000"/>
                  </a:prstClr>
                </a:solidFill>
                <a:latin typeface="+mn-lt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2800" smtClean="0">
                <a:solidFill>
                  <a:prstClr val="black">
                    <a:tint val="75000"/>
                  </a:prstClr>
                </a:solidFill>
                <a:latin typeface="Agency FB" panose="020B0503020202020204" pitchFamily="34" charset="0"/>
                <a:cs typeface="+mn-cs"/>
              </a:defRPr>
            </a:lvl1pPr>
          </a:lstStyle>
          <a:p>
            <a:fld id="{2426DC9E-C0D1-45E2-9221-F2AA4DD4DCD5}" type="slidenum">
              <a:rPr lang="en-US" smtClean="0"/>
              <a:pPr/>
              <a:t>‹#›</a:t>
            </a:fld>
            <a:endParaRPr lang="en-US" sz="2800"/>
          </a:p>
        </p:txBody>
      </p:sp>
    </p:spTree>
    <p:extLst>
      <p:ext uri="{BB962C8B-B14F-4D97-AF65-F5344CB8AC3E}">
        <p14:creationId xmlns:p14="http://schemas.microsoft.com/office/powerpoint/2010/main" val="1055084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8FD13EF-CC2A-4A25-9356-925F32EACA7C}"/>
              </a:ext>
            </a:extLst>
          </p:cNvPr>
          <p:cNvSpPr/>
          <p:nvPr/>
        </p:nvSpPr>
        <p:spPr>
          <a:xfrm>
            <a:off x="6319706" y="3328241"/>
            <a:ext cx="5439794" cy="17392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2400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Sinh Viên Thực Hiện: </a:t>
            </a:r>
            <a:r>
              <a:rPr lang="vi-VN" sz="2400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Lê Quang Thịnh</a:t>
            </a:r>
            <a:endParaRPr lang="en-US" sz="2400" b="1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lvl="6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2400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Trần Bá Hiến</a:t>
            </a:r>
          </a:p>
          <a:p>
            <a:pPr lvl="6"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</a:pPr>
            <a:r>
              <a:rPr lang="en-US" sz="2400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 Hoàng Văn Ba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6E1D94-3021-4D18-BE2F-D15B62B324A6}"/>
              </a:ext>
            </a:extLst>
          </p:cNvPr>
          <p:cNvSpPr/>
          <p:nvPr/>
        </p:nvSpPr>
        <p:spPr>
          <a:xfrm>
            <a:off x="4294997" y="463978"/>
            <a:ext cx="8066735" cy="221983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3200" b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Đề t</a:t>
            </a:r>
            <a:r>
              <a:rPr lang="en-US" sz="3200" b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ài</a:t>
            </a:r>
          </a:p>
          <a:p>
            <a:pPr algn="ctr">
              <a:lnSpc>
                <a:spcPct val="150000"/>
              </a:lnSpc>
              <a:spcAft>
                <a:spcPts val="0"/>
              </a:spcAft>
            </a:pPr>
            <a:r>
              <a:rPr lang="en-US" sz="3200" b="1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Đo lường và điều khiển động cơ một chiều bằng máy tính</a:t>
            </a:r>
            <a:endParaRPr lang="en-US" sz="32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F1D2E410-88DA-4721-A61C-186EA8D540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6DC9E-C0D1-45E2-9221-F2AA4DD4DCD5}" type="slidenum">
              <a:rPr lang="en-US" smtClean="0"/>
              <a:t>1</a:t>
            </a:fld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F332A3C-5C16-4136-96B6-4DB6135B187C}"/>
              </a:ext>
            </a:extLst>
          </p:cNvPr>
          <p:cNvSpPr txBox="1"/>
          <p:nvPr/>
        </p:nvSpPr>
        <p:spPr>
          <a:xfrm>
            <a:off x="4992073" y="6066367"/>
            <a:ext cx="6471246" cy="57996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Bef>
                <a:spcPts val="100"/>
              </a:spcBef>
              <a:spcAft>
                <a:spcPts val="100"/>
              </a:spcAft>
            </a:pPr>
            <a:r>
              <a:rPr lang="nl-NL" sz="2400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Giáo viên h</a:t>
            </a:r>
            <a:r>
              <a:rPr lang="vi-VN" sz="2400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ướng dẫn</a:t>
            </a:r>
            <a:r>
              <a:rPr lang="en-US" sz="2400" b="1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: Th.S: </a:t>
            </a:r>
            <a:r>
              <a:rPr lang="en-US" sz="2400" b="1">
                <a:latin typeface="Times New Roman" pitchFamily="18" charset="0"/>
                <a:cs typeface="Times New Roman" pitchFamily="18" charset="0"/>
              </a:rPr>
              <a:t>Phạm Văn Chiến</a:t>
            </a:r>
            <a:endParaRPr lang="en-US" sz="2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SCADA là gì? Tìm hiểu tất tần tật các thông tin về SCADA -">
            <a:extLst>
              <a:ext uri="{FF2B5EF4-FFF2-40B4-BE49-F238E27FC236}">
                <a16:creationId xmlns:a16="http://schemas.microsoft.com/office/drawing/2014/main" id="{347B0323-85EA-4CD8-9C17-ECC21C3E9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4521666" cy="678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72636013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1CCEBA-D6ED-4FE0-BF68-C114C833C0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400" b="1">
                <a:solidFill>
                  <a:srgbClr val="00B0F0"/>
                </a:solidFill>
                <a:latin typeface="Arial" charset="0"/>
                <a:ea typeface="Verdana" pitchFamily="34" charset="0"/>
              </a:rPr>
              <a:t>Nội dung thuyết trình</a:t>
            </a:r>
          </a:p>
        </p:txBody>
      </p:sp>
      <p:pic>
        <p:nvPicPr>
          <p:cNvPr id="8" name="Picture 345" descr="shadow_1_m">
            <a:extLst>
              <a:ext uri="{FF2B5EF4-FFF2-40B4-BE49-F238E27FC236}">
                <a16:creationId xmlns:a16="http://schemas.microsoft.com/office/drawing/2014/main" id="{DE0AB383-BAB8-45CD-A7B1-46456D6C58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/>
          <a:srcRect r="61411"/>
          <a:stretch>
            <a:fillRect/>
          </a:stretch>
        </p:blipFill>
        <p:spPr bwMode="gray">
          <a:xfrm>
            <a:off x="7689851" y="185739"/>
            <a:ext cx="131763" cy="7134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0AEA4A5-F519-4E3E-A4CC-725EE2537BD5}"/>
              </a:ext>
            </a:extLst>
          </p:cNvPr>
          <p:cNvGrpSpPr/>
          <p:nvPr/>
        </p:nvGrpSpPr>
        <p:grpSpPr>
          <a:xfrm>
            <a:off x="2951374" y="1409700"/>
            <a:ext cx="6649826" cy="989013"/>
            <a:chOff x="2969945" y="1409700"/>
            <a:chExt cx="5854969" cy="989013"/>
          </a:xfrm>
        </p:grpSpPr>
        <p:sp>
          <p:nvSpPr>
            <p:cNvPr id="10" name="Round Same Side Corner Rectangle 3">
              <a:extLst>
                <a:ext uri="{FF2B5EF4-FFF2-40B4-BE49-F238E27FC236}">
                  <a16:creationId xmlns:a16="http://schemas.microsoft.com/office/drawing/2014/main" id="{F52F30B7-EEFE-4C5C-800C-FA9508CE9228}"/>
                </a:ext>
              </a:extLst>
            </p:cNvPr>
            <p:cNvSpPr/>
            <p:nvPr/>
          </p:nvSpPr>
          <p:spPr>
            <a:xfrm rot="16200000">
              <a:off x="4968876" y="-452437"/>
              <a:ext cx="989013" cy="4713287"/>
            </a:xfrm>
            <a:prstGeom prst="round2SameRect">
              <a:avLst>
                <a:gd name="adj1" fmla="val 23321"/>
                <a:gd name="adj2" fmla="val 0"/>
              </a:avLst>
            </a:prstGeom>
            <a:gradFill flip="none" rotWithShape="1">
              <a:gsLst>
                <a:gs pos="0">
                  <a:schemeClr val="accent3"/>
                </a:gs>
                <a:gs pos="99000">
                  <a:schemeClr val="accent3">
                    <a:lumMod val="75000"/>
                  </a:schemeClr>
                </a:gs>
              </a:gsLst>
              <a:lin ang="5400000" scaled="1"/>
              <a:tileRect/>
            </a:gradFill>
            <a:ln w="3175">
              <a:noFill/>
            </a:ln>
            <a:effectLst>
              <a:outerShdw blurRad="50800" dist="381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1" name="Round Same Side Corner Rectangle 6">
              <a:extLst>
                <a:ext uri="{FF2B5EF4-FFF2-40B4-BE49-F238E27FC236}">
                  <a16:creationId xmlns:a16="http://schemas.microsoft.com/office/drawing/2014/main" id="{F7005BFC-9BF2-492B-89D6-693E847B1950}"/>
                </a:ext>
              </a:extLst>
            </p:cNvPr>
            <p:cNvSpPr/>
            <p:nvPr/>
          </p:nvSpPr>
          <p:spPr>
            <a:xfrm rot="5400000" flipH="1">
              <a:off x="7827963" y="1401763"/>
              <a:ext cx="989013" cy="1004888"/>
            </a:xfrm>
            <a:prstGeom prst="round2SameRect">
              <a:avLst>
                <a:gd name="adj1" fmla="val 34679"/>
                <a:gd name="adj2" fmla="val 0"/>
              </a:avLst>
            </a:prstGeom>
            <a:gradFill flip="none" rotWithShape="1">
              <a:gsLst>
                <a:gs pos="0">
                  <a:schemeClr val="accent3">
                    <a:lumMod val="75000"/>
                  </a:schemeClr>
                </a:gs>
                <a:gs pos="100000">
                  <a:schemeClr val="accent3"/>
                </a:gs>
              </a:gsLst>
              <a:lin ang="16200000" scaled="1"/>
              <a:tileRect/>
            </a:gradFill>
            <a:ln w="3175"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2" name="TextBox 8">
              <a:extLst>
                <a:ext uri="{FF2B5EF4-FFF2-40B4-BE49-F238E27FC236}">
                  <a16:creationId xmlns:a16="http://schemas.microsoft.com/office/drawing/2014/main" id="{15384532-1749-4756-9DB6-713FAD0494E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8042248" y="1549470"/>
              <a:ext cx="465192" cy="7078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vi-VN" sz="4000" b="1">
                  <a:solidFill>
                    <a:schemeClr val="bg1"/>
                  </a:solidFill>
                  <a:latin typeface="Comic Sans MS" pitchFamily="66" charset="0"/>
                </a:rPr>
                <a:t>I</a:t>
              </a:r>
              <a:endParaRPr lang="en-US" sz="4000" b="1">
                <a:solidFill>
                  <a:schemeClr val="bg1"/>
                </a:solidFill>
                <a:latin typeface="Comic Sans MS" pitchFamily="66" charset="0"/>
              </a:endParaRPr>
            </a:p>
          </p:txBody>
        </p:sp>
        <p:sp>
          <p:nvSpPr>
            <p:cNvPr id="13" name="Rectangle 32">
              <a:extLst>
                <a:ext uri="{FF2B5EF4-FFF2-40B4-BE49-F238E27FC236}">
                  <a16:creationId xmlns:a16="http://schemas.microsoft.com/office/drawing/2014/main" id="{07C36773-7B09-4118-A9A9-708589DA20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69945" y="1618487"/>
              <a:ext cx="377983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pPr algn="ctr"/>
              <a:r>
                <a:rPr lang="en-US" sz="3200">
                  <a:solidFill>
                    <a:schemeClr val="bg1"/>
                  </a:solidFill>
                  <a:latin typeface="Arial" charset="0"/>
                </a:rPr>
                <a:t>Tổng quan về đề tài</a:t>
              </a: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D6BA6E0-C407-4C56-8345-D6E926C9DBCB}"/>
              </a:ext>
            </a:extLst>
          </p:cNvPr>
          <p:cNvGrpSpPr/>
          <p:nvPr/>
        </p:nvGrpSpPr>
        <p:grpSpPr>
          <a:xfrm>
            <a:off x="3106737" y="2595563"/>
            <a:ext cx="6494462" cy="989013"/>
            <a:chOff x="3106737" y="2595563"/>
            <a:chExt cx="5718176" cy="989013"/>
          </a:xfrm>
        </p:grpSpPr>
        <p:sp>
          <p:nvSpPr>
            <p:cNvPr id="15" name="Round Same Side Corner Rectangle 26">
              <a:extLst>
                <a:ext uri="{FF2B5EF4-FFF2-40B4-BE49-F238E27FC236}">
                  <a16:creationId xmlns:a16="http://schemas.microsoft.com/office/drawing/2014/main" id="{0A0F3A50-C23E-4BE3-A44F-9056B1CE1533}"/>
                </a:ext>
              </a:extLst>
            </p:cNvPr>
            <p:cNvSpPr/>
            <p:nvPr/>
          </p:nvSpPr>
          <p:spPr>
            <a:xfrm rot="16200000">
              <a:off x="4968876" y="733426"/>
              <a:ext cx="989012" cy="4713287"/>
            </a:xfrm>
            <a:prstGeom prst="round2SameRect">
              <a:avLst>
                <a:gd name="adj1" fmla="val 23321"/>
                <a:gd name="adj2" fmla="val 0"/>
              </a:avLst>
            </a:prstGeom>
            <a:gradFill flip="none" rotWithShape="1">
              <a:gsLst>
                <a:gs pos="0">
                  <a:schemeClr val="accent2"/>
                </a:gs>
                <a:gs pos="99000">
                  <a:schemeClr val="accent2">
                    <a:lumMod val="75000"/>
                  </a:schemeClr>
                </a:gs>
              </a:gsLst>
              <a:lin ang="5400000" scaled="1"/>
              <a:tileRect/>
            </a:gradFill>
            <a:ln w="3175">
              <a:noFill/>
            </a:ln>
            <a:effectLst>
              <a:outerShdw blurRad="50800" dist="381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6" name="Round Same Side Corner Rectangle 27">
              <a:extLst>
                <a:ext uri="{FF2B5EF4-FFF2-40B4-BE49-F238E27FC236}">
                  <a16:creationId xmlns:a16="http://schemas.microsoft.com/office/drawing/2014/main" id="{8D8DB974-80B3-4FF1-90B1-E14FE1CBBC2E}"/>
                </a:ext>
              </a:extLst>
            </p:cNvPr>
            <p:cNvSpPr/>
            <p:nvPr/>
          </p:nvSpPr>
          <p:spPr>
            <a:xfrm rot="5400000" flipH="1">
              <a:off x="7827963" y="2587625"/>
              <a:ext cx="989012" cy="1004888"/>
            </a:xfrm>
            <a:prstGeom prst="round2SameRect">
              <a:avLst>
                <a:gd name="adj1" fmla="val 34679"/>
                <a:gd name="adj2" fmla="val 0"/>
              </a:avLst>
            </a:prstGeom>
            <a:gradFill flip="none" rotWithShape="1">
              <a:gsLst>
                <a:gs pos="0">
                  <a:schemeClr val="accent2">
                    <a:lumMod val="75000"/>
                  </a:schemeClr>
                </a:gs>
                <a:gs pos="100000">
                  <a:schemeClr val="accent2"/>
                </a:gs>
              </a:gsLst>
              <a:lin ang="16200000" scaled="1"/>
              <a:tileRect/>
            </a:gradFill>
            <a:ln w="3175"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17" name="TextBox 33">
              <a:extLst>
                <a:ext uri="{FF2B5EF4-FFF2-40B4-BE49-F238E27FC236}">
                  <a16:creationId xmlns:a16="http://schemas.microsoft.com/office/drawing/2014/main" id="{6AE00ED7-03B6-48E6-B150-227EB55CFC8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901986" y="2735333"/>
              <a:ext cx="745717" cy="7078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vi-VN" sz="4000" b="1">
                  <a:solidFill>
                    <a:schemeClr val="bg1"/>
                  </a:solidFill>
                  <a:latin typeface="Comic Sans MS" pitchFamily="66" charset="0"/>
                </a:rPr>
                <a:t>II</a:t>
              </a:r>
              <a:endParaRPr lang="en-US" sz="4000" b="1">
                <a:solidFill>
                  <a:schemeClr val="bg1"/>
                </a:solidFill>
                <a:latin typeface="Comic Sans MS" pitchFamily="66" charset="0"/>
              </a:endParaRPr>
            </a:p>
          </p:txBody>
        </p:sp>
        <p:sp>
          <p:nvSpPr>
            <p:cNvPr id="18" name="Rectangle 37">
              <a:extLst>
                <a:ext uri="{FF2B5EF4-FFF2-40B4-BE49-F238E27FC236}">
                  <a16:creationId xmlns:a16="http://schemas.microsoft.com/office/drawing/2014/main" id="{03792241-C3BF-4373-800C-5C04D2D7FB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6737" y="2795389"/>
              <a:ext cx="4292320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200">
                  <a:solidFill>
                    <a:schemeClr val="bg1"/>
                  </a:solidFill>
                  <a:latin typeface="Arial" charset="0"/>
                </a:rPr>
                <a:t>S</a:t>
              </a:r>
              <a:r>
                <a:rPr lang="vi-VN" sz="3200">
                  <a:solidFill>
                    <a:schemeClr val="bg1"/>
                  </a:solidFill>
                  <a:latin typeface="Arial" charset="0"/>
                </a:rPr>
                <a:t>ơ đồ khối của hệ thống</a:t>
              </a:r>
              <a:endParaRPr lang="en-US" sz="3200">
                <a:solidFill>
                  <a:schemeClr val="bg1"/>
                </a:solidFill>
                <a:latin typeface="Arial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128D5EFF-FDDE-446E-8DD6-7D12BE429CA7}"/>
              </a:ext>
            </a:extLst>
          </p:cNvPr>
          <p:cNvGrpSpPr/>
          <p:nvPr/>
        </p:nvGrpSpPr>
        <p:grpSpPr>
          <a:xfrm>
            <a:off x="3106737" y="3817938"/>
            <a:ext cx="6494463" cy="987426"/>
            <a:chOff x="3106737" y="3817938"/>
            <a:chExt cx="5718177" cy="987426"/>
          </a:xfrm>
        </p:grpSpPr>
        <p:sp>
          <p:nvSpPr>
            <p:cNvPr id="20" name="Round Same Side Corner Rectangle 28">
              <a:extLst>
                <a:ext uri="{FF2B5EF4-FFF2-40B4-BE49-F238E27FC236}">
                  <a16:creationId xmlns:a16="http://schemas.microsoft.com/office/drawing/2014/main" id="{AECF67A1-5D0D-48FE-8EA0-FA7549DF5AB6}"/>
                </a:ext>
              </a:extLst>
            </p:cNvPr>
            <p:cNvSpPr/>
            <p:nvPr/>
          </p:nvSpPr>
          <p:spPr>
            <a:xfrm rot="16200000">
              <a:off x="4969670" y="1955008"/>
              <a:ext cx="987425" cy="4713287"/>
            </a:xfrm>
            <a:prstGeom prst="round2SameRect">
              <a:avLst>
                <a:gd name="adj1" fmla="val 23321"/>
                <a:gd name="adj2" fmla="val 0"/>
              </a:avLst>
            </a:prstGeom>
            <a:gradFill flip="none" rotWithShape="1">
              <a:gsLst>
                <a:gs pos="0">
                  <a:schemeClr val="tx2"/>
                </a:gs>
                <a:gs pos="99000">
                  <a:schemeClr val="tx2">
                    <a:lumMod val="75000"/>
                  </a:schemeClr>
                </a:gs>
              </a:gsLst>
              <a:lin ang="5400000" scaled="1"/>
              <a:tileRect/>
            </a:gradFill>
            <a:ln w="3175">
              <a:noFill/>
            </a:ln>
            <a:effectLst>
              <a:outerShdw blurRad="50800" dist="381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1" name="Round Same Side Corner Rectangle 29">
              <a:extLst>
                <a:ext uri="{FF2B5EF4-FFF2-40B4-BE49-F238E27FC236}">
                  <a16:creationId xmlns:a16="http://schemas.microsoft.com/office/drawing/2014/main" id="{B7A5DC91-42AC-4775-94FF-9A251899CD5C}"/>
                </a:ext>
              </a:extLst>
            </p:cNvPr>
            <p:cNvSpPr/>
            <p:nvPr/>
          </p:nvSpPr>
          <p:spPr>
            <a:xfrm rot="5400000" flipH="1">
              <a:off x="7828757" y="3809207"/>
              <a:ext cx="987425" cy="1004888"/>
            </a:xfrm>
            <a:prstGeom prst="round2SameRect">
              <a:avLst>
                <a:gd name="adj1" fmla="val 34679"/>
                <a:gd name="adj2" fmla="val 0"/>
              </a:avLst>
            </a:prstGeom>
            <a:gradFill flip="none" rotWithShape="1">
              <a:gsLst>
                <a:gs pos="0">
                  <a:schemeClr val="tx2">
                    <a:lumMod val="75000"/>
                  </a:schemeClr>
                </a:gs>
                <a:gs pos="100000">
                  <a:schemeClr val="tx2"/>
                </a:gs>
              </a:gsLst>
              <a:lin ang="16200000" scaled="1"/>
              <a:tileRect/>
            </a:gradFill>
            <a:ln w="3175"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2" name="TextBox 34">
              <a:extLst>
                <a:ext uri="{FF2B5EF4-FFF2-40B4-BE49-F238E27FC236}">
                  <a16:creationId xmlns:a16="http://schemas.microsoft.com/office/drawing/2014/main" id="{850147D1-40C8-4AD7-8324-71A47565F6D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761723" y="3957708"/>
              <a:ext cx="1026243" cy="7078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vi-VN" sz="4000" b="1">
                  <a:solidFill>
                    <a:schemeClr val="bg1"/>
                  </a:solidFill>
                  <a:latin typeface="Comic Sans MS" pitchFamily="66" charset="0"/>
                </a:rPr>
                <a:t>III</a:t>
              </a:r>
              <a:endParaRPr lang="en-US" sz="4000" b="1">
                <a:solidFill>
                  <a:schemeClr val="bg1"/>
                </a:solidFill>
                <a:latin typeface="Comic Sans MS" pitchFamily="66" charset="0"/>
              </a:endParaRPr>
            </a:p>
          </p:txBody>
        </p:sp>
        <p:sp>
          <p:nvSpPr>
            <p:cNvPr id="23" name="Rectangle 38">
              <a:extLst>
                <a:ext uri="{FF2B5EF4-FFF2-40B4-BE49-F238E27FC236}">
                  <a16:creationId xmlns:a16="http://schemas.microsoft.com/office/drawing/2014/main" id="{6508CC94-A3E7-498A-AA17-C16AE53E9D5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06737" y="4033248"/>
              <a:ext cx="3763873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200">
                  <a:solidFill>
                    <a:schemeClr val="bg1"/>
                  </a:solidFill>
                  <a:latin typeface="Arial" charset="0"/>
                </a:rPr>
                <a:t>Kết quả thực nghiệm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E3E33B74-7673-45A0-AF69-DA88516067E9}"/>
              </a:ext>
            </a:extLst>
          </p:cNvPr>
          <p:cNvGrpSpPr/>
          <p:nvPr/>
        </p:nvGrpSpPr>
        <p:grpSpPr>
          <a:xfrm>
            <a:off x="3106739" y="5003800"/>
            <a:ext cx="6494461" cy="987426"/>
            <a:chOff x="3106739" y="5003800"/>
            <a:chExt cx="5718175" cy="987426"/>
          </a:xfrm>
        </p:grpSpPr>
        <p:sp>
          <p:nvSpPr>
            <p:cNvPr id="25" name="Round Same Side Corner Rectangle 30">
              <a:extLst>
                <a:ext uri="{FF2B5EF4-FFF2-40B4-BE49-F238E27FC236}">
                  <a16:creationId xmlns:a16="http://schemas.microsoft.com/office/drawing/2014/main" id="{F7F0717A-4D48-48AF-8172-91BB6B2E321D}"/>
                </a:ext>
              </a:extLst>
            </p:cNvPr>
            <p:cNvSpPr/>
            <p:nvPr/>
          </p:nvSpPr>
          <p:spPr>
            <a:xfrm rot="16200000">
              <a:off x="4969670" y="3140870"/>
              <a:ext cx="987425" cy="4713287"/>
            </a:xfrm>
            <a:prstGeom prst="round2SameRect">
              <a:avLst>
                <a:gd name="adj1" fmla="val 23321"/>
                <a:gd name="adj2" fmla="val 0"/>
              </a:avLst>
            </a:prstGeom>
            <a:gradFill flip="none" rotWithShape="1">
              <a:gsLst>
                <a:gs pos="0">
                  <a:schemeClr val="accent1"/>
                </a:gs>
                <a:gs pos="99000">
                  <a:schemeClr val="accent1">
                    <a:lumMod val="75000"/>
                  </a:schemeClr>
                </a:gs>
              </a:gsLst>
              <a:lin ang="5400000" scaled="1"/>
              <a:tileRect/>
            </a:gradFill>
            <a:ln w="3175">
              <a:noFill/>
            </a:ln>
            <a:effectLst>
              <a:outerShdw blurRad="50800" dist="38100" dir="8100000" algn="tr" rotWithShape="0">
                <a:prstClr val="black">
                  <a:alpha val="5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6" name="Round Same Side Corner Rectangle 31">
              <a:extLst>
                <a:ext uri="{FF2B5EF4-FFF2-40B4-BE49-F238E27FC236}">
                  <a16:creationId xmlns:a16="http://schemas.microsoft.com/office/drawing/2014/main" id="{4EE465FF-8F81-46D6-A231-CB3BA8584A14}"/>
                </a:ext>
              </a:extLst>
            </p:cNvPr>
            <p:cNvSpPr/>
            <p:nvPr/>
          </p:nvSpPr>
          <p:spPr>
            <a:xfrm rot="5400000" flipH="1">
              <a:off x="7828757" y="4995069"/>
              <a:ext cx="987425" cy="1004888"/>
            </a:xfrm>
            <a:prstGeom prst="round2SameRect">
              <a:avLst>
                <a:gd name="adj1" fmla="val 34679"/>
                <a:gd name="adj2" fmla="val 0"/>
              </a:avLst>
            </a:prstGeom>
            <a:gradFill flip="none" rotWithShape="1">
              <a:gsLst>
                <a:gs pos="0">
                  <a:schemeClr val="accent1">
                    <a:lumMod val="75000"/>
                  </a:schemeClr>
                </a:gs>
                <a:gs pos="100000">
                  <a:schemeClr val="accent1"/>
                </a:gs>
              </a:gsLst>
              <a:lin ang="16200000" scaled="1"/>
              <a:tileRect/>
            </a:gradFill>
            <a:ln w="3175">
              <a:noFill/>
            </a:ln>
            <a:effectLst>
              <a:outerShdw blurRad="50800" dist="38100" dir="8100000" algn="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/>
            </a:p>
          </p:txBody>
        </p:sp>
        <p:sp>
          <p:nvSpPr>
            <p:cNvPr id="27" name="TextBox 35">
              <a:extLst>
                <a:ext uri="{FF2B5EF4-FFF2-40B4-BE49-F238E27FC236}">
                  <a16:creationId xmlns:a16="http://schemas.microsoft.com/office/drawing/2014/main" id="{6BCD769C-4788-46F1-A346-C0F37E005F19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869124" y="5143570"/>
              <a:ext cx="811441" cy="70788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/>
              <a:r>
                <a:rPr lang="vi-VN" sz="4000" b="1">
                  <a:solidFill>
                    <a:schemeClr val="bg1"/>
                  </a:solidFill>
                  <a:latin typeface="Comic Sans MS" pitchFamily="66" charset="0"/>
                </a:rPr>
                <a:t>IV</a:t>
              </a:r>
              <a:endParaRPr lang="en-US" sz="4000" b="1">
                <a:solidFill>
                  <a:schemeClr val="bg1"/>
                </a:solidFill>
                <a:latin typeface="Comic Sans MS" pitchFamily="66" charset="0"/>
              </a:endParaRPr>
            </a:p>
          </p:txBody>
        </p:sp>
        <p:sp>
          <p:nvSpPr>
            <p:cNvPr id="28" name="Rectangle 39">
              <a:extLst>
                <a:ext uri="{FF2B5EF4-FFF2-40B4-BE49-F238E27FC236}">
                  <a16:creationId xmlns:a16="http://schemas.microsoft.com/office/drawing/2014/main" id="{B2F18770-2EA6-4FE9-A6A1-0B4D575A9A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37643" y="5177346"/>
              <a:ext cx="3779837" cy="58477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US" sz="3200">
                  <a:solidFill>
                    <a:schemeClr val="bg1"/>
                  </a:solidFill>
                  <a:latin typeface="Arial" charset="0"/>
                </a:rPr>
                <a:t>Kết luận</a:t>
              </a:r>
              <a:endParaRPr lang="en-US" sz="3200"/>
            </a:p>
          </p:txBody>
        </p:sp>
      </p:grp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F444F5-17D0-410B-BE14-34D9AEEFA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6DC9E-C0D1-45E2-9221-F2AA4DD4DCD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04758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763F4-C276-4EF6-B94C-AF1CE5D2C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Nội dung 1: Tổng quan về đề tài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BC0A083-F4CB-44B0-A0CF-1B5190A2E7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6DC9E-C0D1-45E2-9221-F2AA4DD4DCD5}" type="slidenum">
              <a:rPr lang="en-US" smtClean="0"/>
              <a:t>3</a:t>
            </a:fld>
            <a:endParaRPr lang="en-US"/>
          </a:p>
        </p:txBody>
      </p:sp>
      <p:pic>
        <p:nvPicPr>
          <p:cNvPr id="1030" name="Picture 6" descr="SCADA là gì? Những doanh nghiệp nào cần đến hệ thống SCADA? - Vietsunshine">
            <a:extLst>
              <a:ext uri="{FF2B5EF4-FFF2-40B4-BE49-F238E27FC236}">
                <a16:creationId xmlns:a16="http://schemas.microsoft.com/office/drawing/2014/main" id="{1F0FBF02-A5B7-4DBC-A664-240C91940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3123" y="1454871"/>
            <a:ext cx="5146410" cy="2429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ĐO MỨC DUNG DỊCH ỨNG DỤNG HỆ THỐNG SCADA">
            <a:extLst>
              <a:ext uri="{FF2B5EF4-FFF2-40B4-BE49-F238E27FC236}">
                <a16:creationId xmlns:a16="http://schemas.microsoft.com/office/drawing/2014/main" id="{7920596D-217B-4494-A70B-D75F1318A77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66"/>
          <a:stretch/>
        </p:blipFill>
        <p:spPr bwMode="auto">
          <a:xfrm>
            <a:off x="6094201" y="3883697"/>
            <a:ext cx="5213419" cy="2472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ontrolling Robotic Arms - IAA - Industrial Automation">
            <a:extLst>
              <a:ext uri="{FF2B5EF4-FFF2-40B4-BE49-F238E27FC236}">
                <a16:creationId xmlns:a16="http://schemas.microsoft.com/office/drawing/2014/main" id="{8B7B2F81-B550-4825-8456-C5325D5ABE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06867" y="1454871"/>
            <a:ext cx="5213419" cy="24292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Everything You Need To Know About 5-Axis CNC Machining">
            <a:extLst>
              <a:ext uri="{FF2B5EF4-FFF2-40B4-BE49-F238E27FC236}">
                <a16:creationId xmlns:a16="http://schemas.microsoft.com/office/drawing/2014/main" id="{D7027B05-A6B1-42ED-B3A7-1768A8222A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4124" y="3884102"/>
            <a:ext cx="5140077" cy="2471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FC7144B5-A150-4507-A7BF-7AF978BC5680}"/>
              </a:ext>
            </a:extLst>
          </p:cNvPr>
          <p:cNvSpPr/>
          <p:nvPr/>
        </p:nvSpPr>
        <p:spPr>
          <a:xfrm>
            <a:off x="3889742" y="2823007"/>
            <a:ext cx="4798502" cy="2046914"/>
          </a:xfrm>
          <a:prstGeom prst="rect">
            <a:avLst/>
          </a:prstGeom>
          <a:solidFill>
            <a:schemeClr val="accent1"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/>
              <a:t>Đo Lường &amp; Điều Khiển</a:t>
            </a:r>
          </a:p>
        </p:txBody>
      </p:sp>
    </p:spTree>
    <p:extLst>
      <p:ext uri="{BB962C8B-B14F-4D97-AF65-F5344CB8AC3E}">
        <p14:creationId xmlns:p14="http://schemas.microsoft.com/office/powerpoint/2010/main" val="598347717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763F4-C276-4EF6-B94C-AF1CE5D2C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Nội dung 2: sơ đồ khối của hệ thống</a:t>
            </a:r>
          </a:p>
        </p:txBody>
      </p:sp>
      <p:sp>
        <p:nvSpPr>
          <p:cNvPr id="30" name="Slide Number Placeholder 29">
            <a:extLst>
              <a:ext uri="{FF2B5EF4-FFF2-40B4-BE49-F238E27FC236}">
                <a16:creationId xmlns:a16="http://schemas.microsoft.com/office/drawing/2014/main" id="{AEE4C9EE-295B-4EDC-AC06-3168235C7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6DC9E-C0D1-45E2-9221-F2AA4DD4DCD5}" type="slidenum">
              <a:rPr lang="en-US" smtClean="0"/>
              <a:t>4</a:t>
            </a:fld>
            <a:endParaRPr lang="en-US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97A8AD41-A20D-4951-AD5B-8E0942BFE3B3}"/>
              </a:ext>
            </a:extLst>
          </p:cNvPr>
          <p:cNvGrpSpPr/>
          <p:nvPr/>
        </p:nvGrpSpPr>
        <p:grpSpPr>
          <a:xfrm>
            <a:off x="1104900" y="1153796"/>
            <a:ext cx="9982200" cy="5567680"/>
            <a:chOff x="1412240" y="629920"/>
            <a:chExt cx="8991600" cy="5567680"/>
          </a:xfrm>
        </p:grpSpPr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BC6557DE-08E1-4F81-98C8-BC567028F81F}"/>
                </a:ext>
              </a:extLst>
            </p:cNvPr>
            <p:cNvGrpSpPr/>
            <p:nvPr/>
          </p:nvGrpSpPr>
          <p:grpSpPr>
            <a:xfrm>
              <a:off x="1503680" y="742814"/>
              <a:ext cx="8778340" cy="5372371"/>
              <a:chOff x="579083" y="559291"/>
              <a:chExt cx="11237097" cy="5646200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4F550C22-1DA9-4EA1-9E3D-AC251FC8EA40}"/>
                  </a:ext>
                </a:extLst>
              </p:cNvPr>
              <p:cNvSpPr/>
              <p:nvPr/>
            </p:nvSpPr>
            <p:spPr>
              <a:xfrm>
                <a:off x="4293557" y="2582070"/>
                <a:ext cx="1944210" cy="1540350"/>
              </a:xfrm>
              <a:prstGeom prst="rect">
                <a:avLst/>
              </a:prstGeom>
              <a:solidFill>
                <a:srgbClr val="FF000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/>
                  <a:t>Vi </a:t>
                </a:r>
                <a:r>
                  <a:rPr lang="en-US" sz="2000" b="1" err="1"/>
                  <a:t>điều</a:t>
                </a:r>
                <a:r>
                  <a:rPr lang="en-US" sz="2000" b="1"/>
                  <a:t> </a:t>
                </a:r>
                <a:r>
                  <a:rPr lang="en-US" sz="2000" b="1" err="1"/>
                  <a:t>khiển</a:t>
                </a:r>
                <a:endParaRPr lang="en-US" sz="2000" b="1"/>
              </a:p>
              <a:p>
                <a:pPr algn="ctr"/>
                <a:r>
                  <a:rPr lang="en-US" sz="2000" b="1"/>
                  <a:t>STM32F103</a:t>
                </a:r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17C4E319-8160-4498-95B3-E929BB80BAB8}"/>
                  </a:ext>
                </a:extLst>
              </p:cNvPr>
              <p:cNvSpPr/>
              <p:nvPr/>
            </p:nvSpPr>
            <p:spPr>
              <a:xfrm>
                <a:off x="7431106" y="1123987"/>
                <a:ext cx="1424940" cy="807720"/>
              </a:xfrm>
              <a:prstGeom prst="rect">
                <a:avLst/>
              </a:prstGeom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/>
                  <a:t>LCD</a:t>
                </a:r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B096C3C7-93F1-49AD-9FB1-789292D1ED57}"/>
                  </a:ext>
                </a:extLst>
              </p:cNvPr>
              <p:cNvSpPr/>
              <p:nvPr/>
            </p:nvSpPr>
            <p:spPr>
              <a:xfrm>
                <a:off x="579083" y="1772057"/>
                <a:ext cx="1725491" cy="2886723"/>
              </a:xfrm>
              <a:prstGeom prst="rect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/>
                  <a:t>Máy tính</a:t>
                </a:r>
              </a:p>
            </p:txBody>
          </p: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31F5BD43-2481-4BE4-96E2-B5B45632B687}"/>
                  </a:ext>
                </a:extLst>
              </p:cNvPr>
              <p:cNvSpPr/>
              <p:nvPr/>
            </p:nvSpPr>
            <p:spPr>
              <a:xfrm>
                <a:off x="6225661" y="4838700"/>
                <a:ext cx="1424940" cy="807720"/>
              </a:xfrm>
              <a:prstGeom prst="rect">
                <a:avLst/>
              </a:prstGeom>
              <a:solidFill>
                <a:schemeClr val="tx2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/>
                  <a:t>Động cơ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DDA9D7C-78B0-43D4-828D-2181BA3C0A66}"/>
                  </a:ext>
                </a:extLst>
              </p:cNvPr>
              <p:cNvSpPr/>
              <p:nvPr/>
            </p:nvSpPr>
            <p:spPr>
              <a:xfrm>
                <a:off x="7523456" y="2582070"/>
                <a:ext cx="1424940" cy="807720"/>
              </a:xfrm>
              <a:prstGeom prst="rect">
                <a:avLst/>
              </a:prstGeom>
              <a:solidFill>
                <a:srgbClr val="7030A0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/>
                  <a:t>Biến trở</a:t>
                </a: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06C1EB3B-B46D-4A6D-A38D-BA9548F7B3DF}"/>
                  </a:ext>
                </a:extLst>
              </p:cNvPr>
              <p:cNvSpPr/>
              <p:nvPr/>
            </p:nvSpPr>
            <p:spPr>
              <a:xfrm>
                <a:off x="10217284" y="964337"/>
                <a:ext cx="1424940" cy="807720"/>
              </a:xfrm>
              <a:prstGeom prst="rect">
                <a:avLst/>
              </a:prstGeom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/>
                  <a:t>Nguồn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2C39E4AC-FA95-4EAD-A4DC-252D812AE9DF}"/>
                  </a:ext>
                </a:extLst>
              </p:cNvPr>
              <p:cNvSpPr/>
              <p:nvPr/>
            </p:nvSpPr>
            <p:spPr>
              <a:xfrm>
                <a:off x="5548027" y="1123987"/>
                <a:ext cx="1424940" cy="807720"/>
              </a:xfrm>
              <a:prstGeom prst="rect">
                <a:avLst/>
              </a:prstGeom>
              <a:solidFill>
                <a:srgbClr val="E91FDF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/>
                  <a:t>Module i2c</a:t>
                </a:r>
              </a:p>
            </p:txBody>
          </p:sp>
          <p:sp>
            <p:nvSpPr>
              <p:cNvPr id="27" name="Rectangle 26">
                <a:extLst>
                  <a:ext uri="{FF2B5EF4-FFF2-40B4-BE49-F238E27FC236}">
                    <a16:creationId xmlns:a16="http://schemas.microsoft.com/office/drawing/2014/main" id="{90242527-D863-44B3-A603-7FBC6190063F}"/>
                  </a:ext>
                </a:extLst>
              </p:cNvPr>
              <p:cNvSpPr/>
              <p:nvPr/>
            </p:nvSpPr>
            <p:spPr>
              <a:xfrm>
                <a:off x="4329696" y="4838700"/>
                <a:ext cx="1424940" cy="807720"/>
              </a:xfrm>
              <a:prstGeom prst="rect">
                <a:avLst/>
              </a:prstGeom>
              <a:solidFill>
                <a:schemeClr val="accent4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/>
                  <a:t>Module L298N</a:t>
                </a:r>
              </a:p>
            </p:txBody>
          </p: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7A0B2A1A-5F66-46EA-A17F-F073F683A4EC}"/>
                  </a:ext>
                </a:extLst>
              </p:cNvPr>
              <p:cNvCxnSpPr>
                <a:cxnSpLocks/>
                <a:stCxn id="26" idx="3"/>
              </p:cNvCxnSpPr>
              <p:nvPr/>
            </p:nvCxnSpPr>
            <p:spPr>
              <a:xfrm>
                <a:off x="6972967" y="1527847"/>
                <a:ext cx="435081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>
                <a:extLst>
                  <a:ext uri="{FF2B5EF4-FFF2-40B4-BE49-F238E27FC236}">
                    <a16:creationId xmlns:a16="http://schemas.microsoft.com/office/drawing/2014/main" id="{7CE98231-C60E-4453-BB63-B8E5ED25D281}"/>
                  </a:ext>
                </a:extLst>
              </p:cNvPr>
              <p:cNvCxnSpPr>
                <a:stCxn id="24" idx="1"/>
              </p:cNvCxnSpPr>
              <p:nvPr/>
            </p:nvCxnSpPr>
            <p:spPr>
              <a:xfrm flipH="1">
                <a:off x="6268986" y="2985930"/>
                <a:ext cx="1254470" cy="111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FE2E1732-2F7A-4C8F-950C-5FDBDD4F35C1}"/>
                  </a:ext>
                </a:extLst>
              </p:cNvPr>
              <p:cNvSpPr/>
              <p:nvPr/>
            </p:nvSpPr>
            <p:spPr>
              <a:xfrm>
                <a:off x="8053843" y="4838700"/>
                <a:ext cx="1424940" cy="807720"/>
              </a:xfrm>
              <a:prstGeom prst="rect">
                <a:avLst/>
              </a:prstGeom>
              <a:solidFill>
                <a:schemeClr val="accent6">
                  <a:lumMod val="50000"/>
                </a:schemeClr>
              </a:solidFill>
              <a:ln>
                <a:solidFill>
                  <a:srgbClr val="823C7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000" b="1"/>
                  <a:t>Encoder</a:t>
                </a:r>
              </a:p>
            </p:txBody>
          </p: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718AA3FF-8E2F-458E-A900-8498F9DE5F9A}"/>
                  </a:ext>
                </a:extLst>
              </p:cNvPr>
              <p:cNvCxnSpPr>
                <a:cxnSpLocks/>
                <a:stCxn id="27" idx="3"/>
              </p:cNvCxnSpPr>
              <p:nvPr/>
            </p:nvCxnSpPr>
            <p:spPr>
              <a:xfrm>
                <a:off x="5754636" y="5242560"/>
                <a:ext cx="47102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10F91539-8455-4BF5-A693-FF382747C2F9}"/>
                  </a:ext>
                </a:extLst>
              </p:cNvPr>
              <p:cNvCxnSpPr>
                <a:stCxn id="23" idx="3"/>
                <a:endCxn id="31" idx="1"/>
              </p:cNvCxnSpPr>
              <p:nvPr/>
            </p:nvCxnSpPr>
            <p:spPr>
              <a:xfrm>
                <a:off x="7650601" y="5242560"/>
                <a:ext cx="403242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D371C621-3F76-444B-A6ED-BD244288DEC2}"/>
                  </a:ext>
                </a:extLst>
              </p:cNvPr>
              <p:cNvCxnSpPr>
                <a:cxnSpLocks/>
                <a:stCxn id="31" idx="3"/>
              </p:cNvCxnSpPr>
              <p:nvPr/>
            </p:nvCxnSpPr>
            <p:spPr>
              <a:xfrm>
                <a:off x="9478783" y="5242560"/>
                <a:ext cx="198617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>
                <a:extLst>
                  <a:ext uri="{FF2B5EF4-FFF2-40B4-BE49-F238E27FC236}">
                    <a16:creationId xmlns:a16="http://schemas.microsoft.com/office/drawing/2014/main" id="{F866BA0A-86BB-4D81-920D-D9061199DC0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9677400" y="3832860"/>
                <a:ext cx="0" cy="140970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FFFDCFA3-FE03-4C4D-B3CD-F43E6DF3B7F1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282934" y="3832860"/>
                <a:ext cx="339446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55B2C4CA-426B-4543-8C12-8B79320AAD8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862924" y="1527847"/>
                <a:ext cx="0" cy="1691234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4AE45863-1F2C-4AC3-8CE7-8A639B63374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62924" y="1527847"/>
                <a:ext cx="1685103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4812D196-0ADA-4773-9CA4-1CEB544E5A0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26785" y="3671841"/>
                <a:ext cx="46677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F137B40A-E492-4A7E-855F-C2DCFEDFA8B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826785" y="3684233"/>
                <a:ext cx="0" cy="155832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Arrow Connector 40">
                <a:extLst>
                  <a:ext uri="{FF2B5EF4-FFF2-40B4-BE49-F238E27FC236}">
                    <a16:creationId xmlns:a16="http://schemas.microsoft.com/office/drawing/2014/main" id="{B1B67E78-2652-4BE4-B2DF-E4C508E94F7C}"/>
                  </a:ext>
                </a:extLst>
              </p:cNvPr>
              <p:cNvCxnSpPr>
                <a:cxnSpLocks/>
                <a:endCxn id="27" idx="1"/>
              </p:cNvCxnSpPr>
              <p:nvPr/>
            </p:nvCxnSpPr>
            <p:spPr>
              <a:xfrm>
                <a:off x="3826785" y="5242560"/>
                <a:ext cx="502911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196AEF41-7758-408D-9FB2-E28F26A2633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862924" y="3219080"/>
                <a:ext cx="466772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E105C587-40A9-4164-A54E-CAF1BEED2AB9}"/>
                  </a:ext>
                </a:extLst>
              </p:cNvPr>
              <p:cNvSpPr/>
              <p:nvPr/>
            </p:nvSpPr>
            <p:spPr>
              <a:xfrm>
                <a:off x="3432292" y="559293"/>
                <a:ext cx="6439677" cy="5646198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b="1"/>
              </a:p>
            </p:txBody>
          </p:sp>
          <p:cxnSp>
            <p:nvCxnSpPr>
              <p:cNvPr id="44" name="Straight Arrow Connector 43">
                <a:extLst>
                  <a:ext uri="{FF2B5EF4-FFF2-40B4-BE49-F238E27FC236}">
                    <a16:creationId xmlns:a16="http://schemas.microsoft.com/office/drawing/2014/main" id="{A04B8E03-A987-4FA8-981A-D5104F25883B}"/>
                  </a:ext>
                </a:extLst>
              </p:cNvPr>
              <p:cNvCxnSpPr>
                <a:cxnSpLocks/>
                <a:stCxn id="25" idx="1"/>
              </p:cNvCxnSpPr>
              <p:nvPr/>
            </p:nvCxnSpPr>
            <p:spPr>
              <a:xfrm flipH="1">
                <a:off x="9871969" y="1368197"/>
                <a:ext cx="345315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Rectangle 44">
                <a:extLst>
                  <a:ext uri="{FF2B5EF4-FFF2-40B4-BE49-F238E27FC236}">
                    <a16:creationId xmlns:a16="http://schemas.microsoft.com/office/drawing/2014/main" id="{EC6868B5-D765-493C-8FEF-1B9D5C4929F7}"/>
                  </a:ext>
                </a:extLst>
              </p:cNvPr>
              <p:cNvSpPr/>
              <p:nvPr/>
            </p:nvSpPr>
            <p:spPr>
              <a:xfrm>
                <a:off x="9871970" y="559291"/>
                <a:ext cx="1944210" cy="5646197"/>
              </a:xfrm>
              <a:prstGeom prst="rect">
                <a:avLst/>
              </a:prstGeom>
              <a:noFill/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sz="1200" b="1"/>
              </a:p>
            </p:txBody>
          </p: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8B8DAA50-4762-4631-AFBF-E7309F59421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04574" y="2373464"/>
                <a:ext cx="1127718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CA994539-A20E-4020-9D60-4CCADBAC803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304574" y="3671841"/>
                <a:ext cx="1127719" cy="1239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7284950-CAF3-428F-AB18-3335ACABDA3F}"/>
                  </a:ext>
                </a:extLst>
              </p:cNvPr>
              <p:cNvSpPr txBox="1"/>
              <p:nvPr/>
            </p:nvSpPr>
            <p:spPr>
              <a:xfrm>
                <a:off x="6519475" y="2611395"/>
                <a:ext cx="972762" cy="3558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/>
                  <a:t>ADC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E1B7E083-48AE-40AA-8864-4F446DFF7DD4}"/>
                  </a:ext>
                </a:extLst>
              </p:cNvPr>
              <p:cNvSpPr txBox="1"/>
              <p:nvPr/>
            </p:nvSpPr>
            <p:spPr>
              <a:xfrm>
                <a:off x="3826783" y="4313158"/>
                <a:ext cx="1262025" cy="3558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/>
                  <a:t>PWM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EB72FC79-F226-4B41-9216-33A037D98060}"/>
                  </a:ext>
                </a:extLst>
              </p:cNvPr>
              <p:cNvSpPr txBox="1"/>
              <p:nvPr/>
            </p:nvSpPr>
            <p:spPr>
              <a:xfrm>
                <a:off x="7694624" y="3875770"/>
                <a:ext cx="1262025" cy="3558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/>
                  <a:t>Xung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4FCD82BB-E624-496B-987E-CB3FF412DEC6}"/>
                  </a:ext>
                </a:extLst>
              </p:cNvPr>
              <p:cNvSpPr txBox="1"/>
              <p:nvPr/>
            </p:nvSpPr>
            <p:spPr>
              <a:xfrm>
                <a:off x="4142482" y="1649296"/>
                <a:ext cx="860763" cy="3558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/>
                  <a:t>I2C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B1A5E842-51C1-43CD-95D1-0C0D9E3E2A20}"/>
                  </a:ext>
                </a:extLst>
              </p:cNvPr>
              <p:cNvSpPr txBox="1"/>
              <p:nvPr/>
            </p:nvSpPr>
            <p:spPr>
              <a:xfrm>
                <a:off x="2273355" y="2494238"/>
                <a:ext cx="1213443" cy="323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/>
                  <a:t>USART_TX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B3AB006-4DB0-4C65-B73F-38A3CF7230B1}"/>
                  </a:ext>
                </a:extLst>
              </p:cNvPr>
              <p:cNvSpPr txBox="1"/>
              <p:nvPr/>
            </p:nvSpPr>
            <p:spPr>
              <a:xfrm>
                <a:off x="2290568" y="3741725"/>
                <a:ext cx="1213443" cy="3234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b="1"/>
                  <a:t>USART_RX</a:t>
                </a:r>
              </a:p>
            </p:txBody>
          </p:sp>
        </p:grp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AAA1A79C-7BC0-4B93-9059-2A55089D4B72}"/>
                </a:ext>
              </a:extLst>
            </p:cNvPr>
            <p:cNvSpPr/>
            <p:nvPr/>
          </p:nvSpPr>
          <p:spPr>
            <a:xfrm>
              <a:off x="1412240" y="629920"/>
              <a:ext cx="8991600" cy="5567680"/>
            </a:xfrm>
            <a:prstGeom prst="rect">
              <a:avLst/>
            </a:prstGeom>
            <a:noFill/>
            <a:ln w="1905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b="1"/>
            </a:p>
          </p:txBody>
        </p:sp>
      </p:grpSp>
    </p:spTree>
    <p:extLst>
      <p:ext uri="{BB962C8B-B14F-4D97-AF65-F5344CB8AC3E}">
        <p14:creationId xmlns:p14="http://schemas.microsoft.com/office/powerpoint/2010/main" val="176752368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763F4-C276-4EF6-B94C-AF1CE5D2C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Nội dung 3: Kết quả thực nghiệm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7C5F9AE-42F5-4824-86A2-4F017DF26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6DC9E-C0D1-45E2-9221-F2AA4DD4DCD5}" type="slidenum">
              <a:rPr lang="en-US" smtClean="0"/>
              <a:t>5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DA87F18-AD91-4A20-94FD-67FA4EB97DED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8781" y="1196412"/>
            <a:ext cx="9632206" cy="5452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9362340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763F4-C276-4EF6-B94C-AF1CE5D2C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Nội dung 3: Kết quả thực nghiệm</a:t>
            </a:r>
          </a:p>
        </p:txBody>
      </p:sp>
      <p:sp>
        <p:nvSpPr>
          <p:cNvPr id="18" name="Slide Number Placeholder 17">
            <a:extLst>
              <a:ext uri="{FF2B5EF4-FFF2-40B4-BE49-F238E27FC236}">
                <a16:creationId xmlns:a16="http://schemas.microsoft.com/office/drawing/2014/main" id="{47C5F9AE-42F5-4824-86A2-4F017DF26B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6DC9E-C0D1-45E2-9221-F2AA4DD4DCD5}" type="slidenum">
              <a:rPr lang="en-US" smtClean="0"/>
              <a:t>6</a:t>
            </a:fld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5C7FF3-2045-4766-A6AB-EF15167374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097"/>
          <a:stretch/>
        </p:blipFill>
        <p:spPr>
          <a:xfrm>
            <a:off x="5805181" y="1794591"/>
            <a:ext cx="5403345" cy="366664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6083546-DA59-437B-A21C-28C563A76DD8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794592"/>
            <a:ext cx="4717409" cy="36666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01CACE5-EC63-4085-A656-A1737C4BB915}"/>
              </a:ext>
            </a:extLst>
          </p:cNvPr>
          <p:cNvSpPr txBox="1"/>
          <p:nvPr/>
        </p:nvSpPr>
        <p:spPr>
          <a:xfrm>
            <a:off x="1844179" y="5653520"/>
            <a:ext cx="1124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Máy tính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07D51C-AA8D-4916-9269-E1CA472DF08B}"/>
              </a:ext>
            </a:extLst>
          </p:cNvPr>
          <p:cNvSpPr txBox="1"/>
          <p:nvPr/>
        </p:nvSpPr>
        <p:spPr>
          <a:xfrm>
            <a:off x="8506853" y="5652860"/>
            <a:ext cx="6790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LCD</a:t>
            </a:r>
          </a:p>
        </p:txBody>
      </p:sp>
    </p:spTree>
    <p:extLst>
      <p:ext uri="{BB962C8B-B14F-4D97-AF65-F5344CB8AC3E}">
        <p14:creationId xmlns:p14="http://schemas.microsoft.com/office/powerpoint/2010/main" val="2994922457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9763F4-C276-4EF6-B94C-AF1CE5D2C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Nội dung 4: Kết luận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CC369F-B9FC-44FB-A906-418C614F1F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3600">
                <a:latin typeface="Arial" panose="020B0604020202020204" pitchFamily="34" charset="0"/>
                <a:cs typeface="Arial" panose="020B0604020202020204" pitchFamily="34" charset="0"/>
              </a:rPr>
              <a:t>Đo tốc độ động cơ</a:t>
            </a:r>
            <a:endParaRPr lang="en-US" sz="360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600"/>
              <a:t> </a:t>
            </a:r>
            <a:r>
              <a:rPr lang="vi-VN" sz="3600"/>
              <a:t>Điều khiển tốc độ động </a:t>
            </a:r>
            <a:endParaRPr lang="en-US" sz="3600"/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600"/>
              <a:t> S</a:t>
            </a:r>
            <a:r>
              <a:rPr lang="vi-VN" sz="3600"/>
              <a:t>ử dụng bộ điều khiển PID</a:t>
            </a:r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 Kết nối với LCD 16x2 </a:t>
            </a:r>
          </a:p>
          <a:p>
            <a:pPr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vi-VN" sz="3600">
                <a:latin typeface="Arial" panose="020B0604020202020204" pitchFamily="34" charset="0"/>
                <a:cs typeface="Arial" panose="020B0604020202020204" pitchFamily="34" charset="0"/>
              </a:rPr>
              <a:t>Kết nối với máy tính</a:t>
            </a:r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endParaRPr lang="en-US" sz="3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461C201-BAFD-45A6-99CA-D386701BB0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6DC9E-C0D1-45E2-9221-F2AA4DD4DCD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5565042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81">
            <a:extLst>
              <a:ext uri="{FF2B5EF4-FFF2-40B4-BE49-F238E27FC236}">
                <a16:creationId xmlns:a16="http://schemas.microsoft.com/office/drawing/2014/main" id="{BFD44B0B-27F5-4BD5-9BFE-64E921AEF3AD}"/>
              </a:ext>
            </a:extLst>
          </p:cNvPr>
          <p:cNvSpPr txBox="1">
            <a:spLocks/>
          </p:cNvSpPr>
          <p:nvPr/>
        </p:nvSpPr>
        <p:spPr bwMode="auto">
          <a:xfrm>
            <a:off x="1974915" y="1501534"/>
            <a:ext cx="7655200" cy="15463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21900" tIns="121900" rIns="121900" bIns="121900" numCol="1" rtlCol="0" anchor="t" anchorCtr="0" compatLnSpc="1">
            <a:prstTxWarp prst="textNoShape">
              <a:avLst/>
            </a:prstTxWarp>
            <a:noAutofit/>
          </a:bodyPr>
          <a:lstStyle>
            <a:lvl1pPr algn="ctr" rtl="0" eaLnBrk="1" fontAlgn="base" hangingPunct="1">
              <a:spcBef>
                <a:spcPct val="0"/>
              </a:spcBef>
              <a:spcAft>
                <a:spcPct val="0"/>
              </a:spcAft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rtl="0" eaLnBrk="1" fontAlgn="base" hangingPunct="1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>
              <a:spcBef>
                <a:spcPts val="0"/>
              </a:spcBef>
            </a:pPr>
            <a:r>
              <a:rPr lang="en" sz="9600">
                <a:solidFill>
                  <a:srgbClr val="000000"/>
                </a:solidFill>
              </a:rPr>
              <a:t>Thanks!</a:t>
            </a:r>
          </a:p>
        </p:txBody>
      </p:sp>
      <p:sp>
        <p:nvSpPr>
          <p:cNvPr id="3" name="Shape 282">
            <a:extLst>
              <a:ext uri="{FF2B5EF4-FFF2-40B4-BE49-F238E27FC236}">
                <a16:creationId xmlns:a16="http://schemas.microsoft.com/office/drawing/2014/main" id="{6E3715A6-B694-4935-B87E-1E99DD099B46}"/>
              </a:ext>
            </a:extLst>
          </p:cNvPr>
          <p:cNvSpPr txBox="1">
            <a:spLocks/>
          </p:cNvSpPr>
          <p:nvPr/>
        </p:nvSpPr>
        <p:spPr bwMode="auto">
          <a:xfrm>
            <a:off x="2050667" y="2971733"/>
            <a:ext cx="5521708" cy="98787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121900" tIns="121900" rIns="121900" bIns="121900" numCol="1" rtlCol="0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1333"/>
              </a:spcAft>
              <a:buFont typeface="Arial" charset="0"/>
              <a:buNone/>
            </a:pPr>
            <a:r>
              <a:rPr lang="en" sz="3733" b="1">
                <a:solidFill>
                  <a:srgbClr val="FFFFFF"/>
                </a:solidFill>
                <a:highlight>
                  <a:srgbClr val="000000"/>
                </a:highlight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3424533416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Module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main</Template>
  <TotalTime>137</TotalTime>
  <Words>189</Words>
  <Application>Microsoft Office PowerPoint</Application>
  <PresentationFormat>Widescreen</PresentationFormat>
  <Paragraphs>53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Agency FB</vt:lpstr>
      <vt:lpstr>Arial</vt:lpstr>
      <vt:lpstr>Calibri</vt:lpstr>
      <vt:lpstr>Comic Sans MS</vt:lpstr>
      <vt:lpstr>Times New Roman</vt:lpstr>
      <vt:lpstr>Wingdings</vt:lpstr>
      <vt:lpstr>1_Office Theme</vt:lpstr>
      <vt:lpstr>PowerPoint Presentation</vt:lpstr>
      <vt:lpstr>Nội dung thuyết trình</vt:lpstr>
      <vt:lpstr>Nội dung 1: Tổng quan về đề tài</vt:lpstr>
      <vt:lpstr>Nội dung 2: sơ đồ khối của hệ thống</vt:lpstr>
      <vt:lpstr>Nội dung 3: Kết quả thực nghiệm</vt:lpstr>
      <vt:lpstr>Nội dung 3: Kết quả thực nghiệm</vt:lpstr>
      <vt:lpstr>Nội dung 4: Kết luận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Quang Thịnh Lê</dc:creator>
  <cp:lastModifiedBy>Quang Thinh Le</cp:lastModifiedBy>
  <cp:revision>19</cp:revision>
  <dcterms:created xsi:type="dcterms:W3CDTF">2020-12-18T13:49:37Z</dcterms:created>
  <dcterms:modified xsi:type="dcterms:W3CDTF">2021-05-04T23:27:00Z</dcterms:modified>
</cp:coreProperties>
</file>

<file path=docProps/thumbnail.jpeg>
</file>